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8" r:id="rId4"/>
    <p:sldId id="269" r:id="rId5"/>
    <p:sldId id="259" r:id="rId6"/>
    <p:sldId id="261" r:id="rId7"/>
    <p:sldId id="260" r:id="rId8"/>
    <p:sldId id="262" r:id="rId9"/>
    <p:sldId id="263" r:id="rId10"/>
    <p:sldId id="264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C5C93-7F79-48D2-8E70-F1C1D5218CDB}" type="datetimeFigureOut">
              <a:rPr lang="es-VE" smtClean="0"/>
              <a:pPr/>
              <a:t>5/1/2017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26192-7279-4EAB-AE8E-3A5E36AB19A6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52561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D1883-A64C-45FD-A7C4-2B8CD3B9D98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A455F-CEB7-4C7B-8235-84BD5AB39F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539552" y="764704"/>
            <a:ext cx="7920880" cy="28803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1268760"/>
            <a:ext cx="7772400" cy="1828800"/>
          </a:xfrm>
        </p:spPr>
        <p:txBody>
          <a:bodyPr>
            <a:normAutofit fontScale="90000"/>
          </a:bodyPr>
          <a:lstStyle/>
          <a:p>
            <a:pPr algn="ctr">
              <a:spcAft>
                <a:spcPts val="2400"/>
              </a:spcAft>
            </a:pPr>
            <a:r>
              <a:rPr lang="es-ES" sz="4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PROGRAMA DE FORMACIÓN HUMANO CRISTIANA PARA EDUCACIÓN MEDIA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7772400" cy="1872208"/>
          </a:xfrm>
        </p:spPr>
        <p:txBody>
          <a:bodyPr>
            <a:normAutofit/>
          </a:bodyPr>
          <a:lstStyle/>
          <a:p>
            <a:pPr algn="ctr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_tradnl" sz="3000" b="1" dirty="0" smtClean="0">
                <a:latin typeface="Arial Rounded MT Bold" pitchFamily="34" charset="0"/>
              </a:rPr>
              <a:t>LA VIDA DE SAN IGNACIO DE LOYOLA</a:t>
            </a:r>
            <a:endParaRPr lang="es-ES_tradnl" sz="3000" b="1" dirty="0" smtClean="0">
              <a:latin typeface="Arial Rounded MT Bold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_tradnl" sz="2800" b="1" dirty="0" smtClean="0"/>
              <a:t>Material de </a:t>
            </a:r>
            <a:r>
              <a:rPr lang="es-ES_tradnl" sz="2800" b="1" dirty="0" smtClean="0"/>
              <a:t>Apoyo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87524" y="187709"/>
            <a:ext cx="8496944" cy="10441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4076" y="205711"/>
            <a:ext cx="7823840" cy="1008112"/>
          </a:xfrm>
        </p:spPr>
        <p:txBody>
          <a:bodyPr>
            <a:noAutofit/>
          </a:bodyPr>
          <a:lstStyle/>
          <a:p>
            <a:r>
              <a:rPr lang="es-VE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San Ignacio de Loyola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08912" cy="1656184"/>
          </a:xfrm>
        </p:spPr>
        <p:txBody>
          <a:bodyPr>
            <a:normAutofit fontScale="77500" lnSpcReduction="20000"/>
          </a:bodyPr>
          <a:lstStyle/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3800" dirty="0" smtClean="0"/>
              <a:t>Ignacio muere el 31 de julio de 1556</a:t>
            </a: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3800" dirty="0" smtClean="0"/>
              <a:t>En 1609 es beatificado por Pablo V  y en 1622 es canonizado por Gregorio XV.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s-ES" sz="38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pic>
        <p:nvPicPr>
          <p:cNvPr id="4" name="Picture 2" descr="MUERTE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72208" y="3236858"/>
            <a:ext cx="5292080" cy="3432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0040" y="258786"/>
            <a:ext cx="5544616" cy="137001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8580" y="439736"/>
            <a:ext cx="5087536" cy="1008112"/>
          </a:xfrm>
        </p:spPr>
        <p:txBody>
          <a:bodyPr>
            <a:noAutofit/>
          </a:bodyPr>
          <a:lstStyle/>
          <a:p>
            <a:r>
              <a:rPr lang="es-V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Su legado espiritual </a:t>
            </a:r>
            <a:br>
              <a:rPr lang="es-V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</a:br>
            <a:r>
              <a:rPr lang="es-V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y educativo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395536" y="1556792"/>
            <a:ext cx="8496944" cy="5184576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lvl="0" indent="-265176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endParaRPr lang="es-ES" sz="2400" dirty="0" smtClean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95536" y="1556792"/>
            <a:ext cx="8496944" cy="5184576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lvl="0" indent="-265176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</a:pPr>
            <a:r>
              <a:rPr lang="es-ES" sz="2400" dirty="0" smtClean="0"/>
              <a:t>La espiritualidad ignaciana nos invita a:</a:t>
            </a:r>
          </a:p>
          <a:p>
            <a:pPr marL="360363" lvl="0" indent="-360363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r>
              <a:rPr lang="es-ES" sz="2400" dirty="0" smtClean="0"/>
              <a:t>descubrirnos como </a:t>
            </a:r>
            <a:r>
              <a:rPr lang="es-ES" sz="2400" b="1" dirty="0" smtClean="0"/>
              <a:t>personas amadas y                             llamadas por Dios a la libertad y a la responsabilidad</a:t>
            </a:r>
            <a:r>
              <a:rPr lang="es-ES" sz="2400" dirty="0" smtClean="0"/>
              <a:t>. </a:t>
            </a:r>
          </a:p>
          <a:p>
            <a:pPr marL="360363" lvl="0" indent="-360363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r>
              <a:rPr lang="es-ES" sz="2400" dirty="0" smtClean="0"/>
              <a:t>cooperar con Dios en </a:t>
            </a:r>
            <a:r>
              <a:rPr lang="es-ES" sz="2400" b="1" dirty="0" smtClean="0"/>
              <a:t>la re-creación y ordenamiento del mundo</a:t>
            </a:r>
            <a:r>
              <a:rPr lang="es-ES" sz="2400" dirty="0" smtClean="0"/>
              <a:t>, siguiendo el modo de proceder de Jesús, camino de liberación y de realización para que nuestra actuación sea “</a:t>
            </a:r>
            <a:r>
              <a:rPr lang="es-ES" sz="2400" b="1" dirty="0" smtClean="0"/>
              <a:t>en todo amar y servir</a:t>
            </a:r>
            <a:r>
              <a:rPr lang="es-ES" sz="2400" dirty="0" smtClean="0"/>
              <a:t>” a Dios y al prójimo. </a:t>
            </a:r>
          </a:p>
          <a:p>
            <a:pPr lvl="0" indent="4763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</a:pPr>
            <a:r>
              <a:rPr lang="es-ES" sz="2400" dirty="0" smtClean="0"/>
              <a:t>Nos invita a ser </a:t>
            </a:r>
            <a:r>
              <a:rPr lang="es-ES" sz="2400" b="1" dirty="0" smtClean="0"/>
              <a:t>personas “con los demás”</a:t>
            </a:r>
            <a:r>
              <a:rPr lang="es-ES" sz="2400" dirty="0" smtClean="0"/>
              <a:t>,</a:t>
            </a:r>
            <a:r>
              <a:rPr lang="es-ES" sz="2400" b="1" dirty="0" smtClean="0"/>
              <a:t> </a:t>
            </a:r>
            <a:r>
              <a:rPr lang="es-ES" sz="2400" dirty="0" smtClean="0"/>
              <a:t>liberándonos y saliendo de nosotros mismos hasta transformarnos en </a:t>
            </a:r>
            <a:r>
              <a:rPr lang="es-ES" sz="2400" b="1" dirty="0" smtClean="0"/>
              <a:t>personas “para los demás”</a:t>
            </a:r>
            <a:r>
              <a:rPr lang="es-ES" sz="2400" dirty="0" smtClean="0"/>
              <a:t>,</a:t>
            </a:r>
            <a:r>
              <a:rPr lang="es-ES" sz="2400" b="1" dirty="0" smtClean="0"/>
              <a:t> </a:t>
            </a:r>
            <a:r>
              <a:rPr lang="es-ES" sz="2400" dirty="0" smtClean="0"/>
              <a:t>que</a:t>
            </a:r>
            <a:r>
              <a:rPr lang="es-ES" sz="2400" b="1" dirty="0" smtClean="0"/>
              <a:t> </a:t>
            </a:r>
            <a:r>
              <a:rPr lang="es-ES" sz="2400" dirty="0" smtClean="0"/>
              <a:t>cooperan en la transformación del mundo. </a:t>
            </a:r>
            <a:endParaRPr lang="es-ES" sz="2400" dirty="0"/>
          </a:p>
        </p:txBody>
      </p:sp>
      <p:pic>
        <p:nvPicPr>
          <p:cNvPr id="3074" name="Picture 2" descr="https://encrypted-tbn2.gstatic.com/images?q=tbn:ANd9GcTO_-x48jPOjKkDhslyHkO7UbwYLppaXmUQltKdpY7QoZxl0z4EYA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300192" y="44624"/>
            <a:ext cx="1944216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5400600" cy="4320480"/>
          </a:xfrm>
        </p:spPr>
        <p:txBody>
          <a:bodyPr>
            <a:normAutofit fontScale="92500" lnSpcReduction="10000"/>
          </a:bodyPr>
          <a:lstStyle/>
          <a:p>
            <a:pPr marL="538163" indent="-538163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Ignacio nace en Loyola en el País Vasco en el año 1491. Un año antes del descubrimiento de América.</a:t>
            </a:r>
          </a:p>
          <a:p>
            <a:pPr marL="538163" indent="-538163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Forma parte de una familia noble de cinco hermanos y siete hermanas.</a:t>
            </a:r>
          </a:p>
          <a:p>
            <a:pPr marL="538163" indent="-538163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 relaciona con la Corte y aprende el uso de las armas.</a:t>
            </a:r>
            <a:endParaRPr lang="es-ES_tradn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 descr="detalle rubens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940152" y="2204864"/>
            <a:ext cx="2640294" cy="3655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Rectángulo redondeado"/>
          <p:cNvSpPr/>
          <p:nvPr/>
        </p:nvSpPr>
        <p:spPr>
          <a:xfrm>
            <a:off x="323528" y="458670"/>
            <a:ext cx="8496944" cy="10441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60" y="332656"/>
            <a:ext cx="8183880" cy="1296144"/>
          </a:xfrm>
        </p:spPr>
        <p:txBody>
          <a:bodyPr>
            <a:noAutofit/>
          </a:bodyPr>
          <a:lstStyle/>
          <a:p>
            <a:pPr algn="l"/>
            <a:r>
              <a:rPr lang="es-VE" sz="4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Ignacio de Loyola, el Peregrino</a:t>
            </a:r>
            <a:endParaRPr lang="en-US" sz="4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556792"/>
            <a:ext cx="8640960" cy="208823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2200" dirty="0" smtClean="0"/>
              <a:t>Nos cuenta: “</a:t>
            </a:r>
            <a:r>
              <a:rPr lang="es-ES" sz="2200" i="1" dirty="0" smtClean="0"/>
              <a:t>Hasta los 26 años fui hombre dado a las vanidades del mundo; y principalmente me deleitaba en ejercicios de armas, con un deseo grande y vano de ganar honra”.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2200" dirty="0" smtClean="0"/>
              <a:t>En 1521, fue herido en su pierna defendiendo el Castillo de Pamplona. En el tiempo que estuvo en cama, reflexionó sobre su vida, sintió que se le acabaron sus sueños y entró en profunda crisis. </a:t>
            </a:r>
          </a:p>
        </p:txBody>
      </p:sp>
      <p:pic>
        <p:nvPicPr>
          <p:cNvPr id="5" name="Picture 5" descr="magdalena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54565" y="4018139"/>
            <a:ext cx="3456384" cy="2312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2 Marcador de contenido"/>
          <p:cNvSpPr txBox="1">
            <a:spLocks/>
          </p:cNvSpPr>
          <p:nvPr/>
        </p:nvSpPr>
        <p:spPr>
          <a:xfrm>
            <a:off x="35495" y="3315324"/>
            <a:ext cx="5400601" cy="3426044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80000"/>
              <a:tabLst/>
              <a:defRPr/>
            </a:pPr>
            <a:endParaRPr lang="es-ES" sz="2200" dirty="0" smtClean="0"/>
          </a:p>
          <a:p>
            <a:pPr marL="360363" lvl="0" indent="-360363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Wingdings" pitchFamily="2" charset="2"/>
              <a:buChar char="v"/>
              <a:defRPr/>
            </a:pPr>
            <a:r>
              <a:rPr lang="es-ES" sz="2200" dirty="0" smtClean="0"/>
              <a:t>Leyendo una vida de Cristo y sobre la vida de santos comenzó a sentir gran consuelo y alegría.</a:t>
            </a:r>
            <a:endParaRPr lang="es-ES" sz="2400" dirty="0" smtClean="0"/>
          </a:p>
          <a:p>
            <a:pPr marL="360363" lvl="0" indent="-360363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Wingdings" pitchFamily="2" charset="2"/>
              <a:buChar char="v"/>
              <a:defRPr/>
            </a:pPr>
            <a:r>
              <a:rPr kumimoji="0" lang="es-VE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Ignacio iba descubriendo la acción de Dios en su vida.</a:t>
            </a:r>
            <a:r>
              <a:rPr kumimoji="0" lang="es-VE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lang="es-VE" sz="2200" dirty="0"/>
              <a:t>S</a:t>
            </a:r>
            <a:r>
              <a:rPr kumimoji="0" lang="es-VE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 le despertó un gran deseo de conocerle más y entregarse a su servicio.  </a:t>
            </a:r>
            <a:endParaRPr kumimoji="0" lang="es-ES_tradnl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323528" y="314654"/>
            <a:ext cx="8496944" cy="10441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296144"/>
          </a:xfrm>
        </p:spPr>
        <p:txBody>
          <a:bodyPr>
            <a:noAutofit/>
          </a:bodyPr>
          <a:lstStyle/>
          <a:p>
            <a:r>
              <a:rPr lang="es-VE" sz="4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Conversión a Dios</a:t>
            </a:r>
            <a:endParaRPr lang="en-US" sz="4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323528" y="300374"/>
            <a:ext cx="8496944" cy="10441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60" y="296652"/>
            <a:ext cx="8340412" cy="1051560"/>
          </a:xfrm>
        </p:spPr>
        <p:txBody>
          <a:bodyPr>
            <a:normAutofit fontScale="90000"/>
          </a:bodyPr>
          <a:lstStyle/>
          <a:p>
            <a:r>
              <a:rPr lang="es-V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Monserrat: el hombre “del saco” 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3923928" y="1844824"/>
            <a:ext cx="4752528" cy="4608512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360363" indent="-360363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Wingdings" pitchFamily="2" charset="2"/>
              <a:buChar char="v"/>
              <a:defRPr/>
            </a:pPr>
            <a:r>
              <a:rPr lang="es-MX" sz="2600" dirty="0" smtClean="0"/>
              <a:t>En 1522, inicia su viaje. Su primera parada: el Santuario de Monserrat en Cataluña.</a:t>
            </a:r>
          </a:p>
          <a:p>
            <a:pPr marL="360363" indent="-360363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Wingdings" pitchFamily="2" charset="2"/>
              <a:buChar char="v"/>
              <a:defRPr/>
            </a:pPr>
            <a:r>
              <a:rPr lang="es-MX" sz="2600" dirty="0" smtClean="0"/>
              <a:t>Allí hace una confesión general y luego deja espada, ropajes, montura… lo que era su vida hasta entonces.</a:t>
            </a:r>
          </a:p>
          <a:p>
            <a:pPr marL="360363" indent="-360363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Wingdings" pitchFamily="2" charset="2"/>
              <a:buChar char="v"/>
              <a:defRPr/>
            </a:pPr>
            <a:r>
              <a:rPr lang="es-MX" sz="2600" dirty="0" smtClean="0"/>
              <a:t>En total pobreza, vestido con tela de saco, comienza una vida de oración y penitencia, “solo y a pie”.</a:t>
            </a:r>
            <a:endParaRPr lang="es-ES" sz="2600" dirty="0" smtClean="0"/>
          </a:p>
          <a:p>
            <a:pPr marL="360363" lvl="0" indent="-360363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Wingdings" pitchFamily="2" charset="2"/>
              <a:buChar char="v"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9552" y="1772815"/>
            <a:ext cx="3262799" cy="4821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>
          <a:xfrm>
            <a:off x="323528" y="258787"/>
            <a:ext cx="8496944" cy="10441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60" y="255065"/>
            <a:ext cx="8183880" cy="1051560"/>
          </a:xfrm>
        </p:spPr>
        <p:txBody>
          <a:bodyPr>
            <a:normAutofit/>
          </a:bodyPr>
          <a:lstStyle/>
          <a:p>
            <a:r>
              <a:rPr lang="es-VE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En la </a:t>
            </a:r>
            <a:r>
              <a:rPr lang="es-V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Cueva de </a:t>
            </a:r>
            <a:r>
              <a:rPr lang="es-VE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Manresa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310" y="4433899"/>
            <a:ext cx="8784976" cy="2276872"/>
          </a:xfrm>
        </p:spPr>
        <p:txBody>
          <a:bodyPr>
            <a:noAutofit/>
          </a:bodyPr>
          <a:lstStyle/>
          <a:p>
            <a:r>
              <a:rPr lang="es-MX" sz="2200" dirty="0" smtClean="0">
                <a:latin typeface="+mj-lt"/>
              </a:rPr>
              <a:t>Casi un año viviendo como mendigo, en oración y experimentando “diversidad de movimientos de su corazón” hacia Dios y el mundo.  </a:t>
            </a:r>
          </a:p>
          <a:p>
            <a:r>
              <a:rPr lang="es-MX" sz="2200" dirty="0" smtClean="0">
                <a:latin typeface="+mj-lt"/>
              </a:rPr>
              <a:t>Aprendió a reconocer el amor de Dios y a responderle con amor en libertad, en </a:t>
            </a:r>
            <a:r>
              <a:rPr lang="es-MX" sz="2200" dirty="0">
                <a:latin typeface="+mj-lt"/>
              </a:rPr>
              <a:t>el servicio de </a:t>
            </a:r>
            <a:r>
              <a:rPr lang="es-MX" sz="2200" dirty="0" smtClean="0">
                <a:latin typeface="+mj-lt"/>
              </a:rPr>
              <a:t>Cristo Jesús.  </a:t>
            </a:r>
          </a:p>
          <a:p>
            <a:r>
              <a:rPr lang="es-MX" sz="2200" dirty="0" smtClean="0">
                <a:latin typeface="+mj-lt"/>
              </a:rPr>
              <a:t>A partir de esta experiencia Ignacio escribe sus “Ejercicios </a:t>
            </a:r>
            <a:r>
              <a:rPr lang="es-MX" sz="2200" dirty="0">
                <a:latin typeface="+mj-lt"/>
              </a:rPr>
              <a:t>Espirituales</a:t>
            </a:r>
            <a:r>
              <a:rPr lang="es-MX" sz="2200" dirty="0" smtClean="0">
                <a:latin typeface="+mj-lt"/>
              </a:rPr>
              <a:t>”. “En </a:t>
            </a:r>
            <a:r>
              <a:rPr lang="es-MX" sz="2200" dirty="0">
                <a:latin typeface="+mj-lt"/>
              </a:rPr>
              <a:t>todo amar y servir” se convirtió en la pasión de su vida.</a:t>
            </a:r>
            <a:endParaRPr lang="es-ES" sz="2200" dirty="0" smtClean="0">
              <a:latin typeface="+mj-lt"/>
            </a:endParaRPr>
          </a:p>
        </p:txBody>
      </p:sp>
      <p:pic>
        <p:nvPicPr>
          <p:cNvPr id="6" name="Picture 4" descr="escribE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8334" y="1452004"/>
            <a:ext cx="4176464" cy="2836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860032" y="1900766"/>
            <a:ext cx="359586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800"/>
              </a:spcBef>
            </a:pPr>
            <a:r>
              <a:rPr lang="es-ES" sz="2400" b="1" dirty="0">
                <a:solidFill>
                  <a:srgbClr val="0070C0"/>
                </a:solidFill>
              </a:rPr>
              <a:t>“En este tiempo le trataba Dios de la misma manera que trata un maestro de escuela a un niño, enseñándole…”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323528" y="474809"/>
            <a:ext cx="4464496" cy="2234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4056" y="511745"/>
            <a:ext cx="4223440" cy="2160240"/>
          </a:xfrm>
        </p:spPr>
        <p:txBody>
          <a:bodyPr>
            <a:noAutofit/>
          </a:bodyPr>
          <a:lstStyle/>
          <a:p>
            <a:r>
              <a:rPr lang="es-V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Jerusalén:</a:t>
            </a:r>
            <a:br>
              <a:rPr lang="es-V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</a:br>
            <a:r>
              <a:rPr lang="es-V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Seguimiento </a:t>
            </a:r>
            <a:br>
              <a:rPr lang="es-V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</a:br>
            <a:r>
              <a:rPr lang="es-V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 Jesús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7" name="Picture 4" descr="storta1alemanes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932040" y="404664"/>
            <a:ext cx="3729038" cy="3390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2 Marcador de contenido"/>
          <p:cNvSpPr txBox="1">
            <a:spLocks/>
          </p:cNvSpPr>
          <p:nvPr/>
        </p:nvSpPr>
        <p:spPr>
          <a:xfrm>
            <a:off x="395536" y="3212976"/>
            <a:ext cx="4464496" cy="3096344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>
              <a:lnSpc>
                <a:spcPct val="110000"/>
              </a:lnSpc>
            </a:pPr>
            <a:r>
              <a:rPr lang="es-ES_tradnl" sz="2600" dirty="0" smtClean="0"/>
              <a:t>Al encontrarla la paz que buscaba, decide ir a Tierra Santa para conocer de cerca los lugares por donde Cristo estuvo y ayudar a los más necesitados. 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4048" y="3933056"/>
            <a:ext cx="3600400" cy="252028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>
              <a:lnSpc>
                <a:spcPct val="110000"/>
              </a:lnSpc>
            </a:pPr>
            <a:r>
              <a:rPr lang="es-ES" sz="2600" dirty="0" smtClean="0"/>
              <a:t>Se hospeda con los franciscanos y quiere quedarse, pero no se lo permiten y le obligan a regresar a su tierra.</a:t>
            </a:r>
            <a:endParaRPr lang="es-ES_tradnl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287524" y="170638"/>
            <a:ext cx="8496944" cy="10441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-99392"/>
            <a:ext cx="8784976" cy="1584176"/>
          </a:xfrm>
        </p:spPr>
        <p:txBody>
          <a:bodyPr>
            <a:noAutofit/>
          </a:bodyPr>
          <a:lstStyle/>
          <a:p>
            <a:r>
              <a:rPr lang="es-VE" sz="4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Ignacio, un estudiante “viejo”</a:t>
            </a:r>
            <a:endParaRPr lang="en-US" sz="4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51520" y="1772816"/>
            <a:ext cx="4824536" cy="1872208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ES_tradnl" sz="2400" b="1" dirty="0" smtClean="0"/>
              <a:t>España: </a:t>
            </a:r>
            <a:r>
              <a:rPr lang="es-ES_tradnl" sz="2400" dirty="0" smtClean="0"/>
              <a:t>primero en la Universidad de Alcalá y luego en la de Salamanca, donde es perseguido por sus ideas y el trabajo de evangelización.</a:t>
            </a:r>
          </a:p>
        </p:txBody>
      </p:sp>
      <p:pic>
        <p:nvPicPr>
          <p:cNvPr id="11" name="Picture 2" descr="carcelsalamanca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1560" y="3901895"/>
            <a:ext cx="3168352" cy="2913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4" descr="Ignacio y compañeros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66555" y="2348880"/>
            <a:ext cx="3033837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2 Marcador de contenido"/>
          <p:cNvSpPr txBox="1">
            <a:spLocks/>
          </p:cNvSpPr>
          <p:nvPr/>
        </p:nvSpPr>
        <p:spPr>
          <a:xfrm>
            <a:off x="3923928" y="4941168"/>
            <a:ext cx="4968552" cy="1728192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ES_tradnl" sz="2400" b="1" dirty="0" smtClean="0"/>
              <a:t>Paris</a:t>
            </a:r>
            <a:r>
              <a:rPr lang="es-ES_tradnl" sz="2400" dirty="0" smtClean="0"/>
              <a:t>: prosigue estudios en la Sorbona, invita a jóvenes a hacer sus EE.EE y comienza a formar el grupo de “Amigos en el Señor”.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87524" y="1340768"/>
            <a:ext cx="9181020" cy="648072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>
              <a:lnSpc>
                <a:spcPct val="110000"/>
              </a:lnSpc>
            </a:pPr>
            <a:r>
              <a:rPr lang="es-ES_tradnl" sz="2800" b="1" dirty="0" smtClean="0"/>
              <a:t>Entonces comprende la importancia de formarse </a:t>
            </a:r>
            <a:endParaRPr lang="es-ES_trad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3681313" y="1772816"/>
            <a:ext cx="5211167" cy="482453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200" dirty="0" smtClean="0"/>
              <a:t>En 1534, Ignacio y seis compañeros consagran su vida a Dios y hacen votos en </a:t>
            </a:r>
            <a:r>
              <a:rPr lang="es-ES_tradnl" sz="2200" dirty="0" err="1" smtClean="0"/>
              <a:t>Montmartre</a:t>
            </a:r>
            <a:r>
              <a:rPr lang="es-ES_tradnl" sz="2200" dirty="0" smtClean="0"/>
              <a:t> para “gastar sus vidas en provecho de las almas”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200" dirty="0" smtClean="0"/>
              <a:t>En 1537, Ignacio se ordena sacerdote.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200" dirty="0" smtClean="0"/>
              <a:t>Deciden </a:t>
            </a:r>
            <a:r>
              <a:rPr lang="es-ES_tradnl" sz="2200" dirty="0"/>
              <a:t>formar una orden </a:t>
            </a:r>
            <a:r>
              <a:rPr lang="es-ES_tradnl" sz="2200" dirty="0" smtClean="0"/>
              <a:t>religiosa, llamarse  </a:t>
            </a:r>
            <a:r>
              <a:rPr lang="es-ES_tradnl" sz="2200" dirty="0"/>
              <a:t>“Compañeros de Jesús</a:t>
            </a:r>
            <a:r>
              <a:rPr lang="es-ES_tradnl" sz="2200" dirty="0" smtClean="0"/>
              <a:t>” y </a:t>
            </a:r>
            <a:r>
              <a:rPr lang="es-ES_tradnl" sz="2200" dirty="0"/>
              <a:t>ponerse al servicio del Papa</a:t>
            </a:r>
            <a:r>
              <a:rPr lang="es-ES_tradnl" sz="2200" dirty="0" smtClean="0"/>
              <a:t>.  </a:t>
            </a:r>
            <a:endParaRPr lang="es-ES_tradnl" sz="2200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2200" dirty="0" smtClean="0"/>
              <a:t>En 1540, Paulo III  confirma la fundación de la Compañía de Jesús.</a:t>
            </a:r>
            <a:endParaRPr lang="es-VE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VE" sz="2200" dirty="0" smtClean="0"/>
              <a:t>Su misión: el servicio de </a:t>
            </a:r>
            <a:r>
              <a:rPr lang="es-VE" sz="2200" dirty="0"/>
              <a:t>Dios </a:t>
            </a:r>
            <a:r>
              <a:rPr lang="es-VE" sz="2200" dirty="0" smtClean="0"/>
              <a:t>en Cristo Jesús en y por la Iglesia.</a:t>
            </a:r>
          </a:p>
        </p:txBody>
      </p:sp>
      <p:pic>
        <p:nvPicPr>
          <p:cNvPr id="6" name="Picture 3" descr="primerossj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3" y="2132856"/>
            <a:ext cx="3501800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Rectángulo redondeado"/>
          <p:cNvSpPr/>
          <p:nvPr/>
        </p:nvSpPr>
        <p:spPr>
          <a:xfrm>
            <a:off x="323528" y="296652"/>
            <a:ext cx="8496944" cy="13681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0080" y="188640"/>
            <a:ext cx="7823840" cy="1584176"/>
          </a:xfrm>
        </p:spPr>
        <p:txBody>
          <a:bodyPr>
            <a:noAutofit/>
          </a:bodyPr>
          <a:lstStyle/>
          <a:p>
            <a:r>
              <a:rPr lang="es-V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Fundación de la </a:t>
            </a:r>
            <a:br>
              <a:rPr lang="es-V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</a:br>
            <a:r>
              <a:rPr lang="es-V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Compañía de Jesús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79512" y="584684"/>
            <a:ext cx="6804248" cy="10441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1276" y="602686"/>
            <a:ext cx="6480720" cy="1008112"/>
          </a:xfrm>
        </p:spPr>
        <p:txBody>
          <a:bodyPr>
            <a:noAutofit/>
          </a:bodyPr>
          <a:lstStyle/>
          <a:p>
            <a:r>
              <a:rPr lang="es-VE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La Compañía de Jesús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179512" y="1916832"/>
            <a:ext cx="8352928" cy="482453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2200" dirty="0" smtClean="0"/>
              <a:t>En 1541, Ignacio comienza la redacción de las </a:t>
            </a:r>
            <a:r>
              <a:rPr lang="es-ES" sz="2200" b="1" dirty="0" smtClean="0"/>
              <a:t>“Constituciones” </a:t>
            </a:r>
            <a:r>
              <a:rPr lang="es-ES" sz="2200" dirty="0" smtClean="0"/>
              <a:t>de la Compañía y es elegido como </a:t>
            </a:r>
            <a:r>
              <a:rPr lang="es-ES" sz="2200" dirty="0"/>
              <a:t>s</a:t>
            </a:r>
            <a:r>
              <a:rPr lang="es-ES" sz="2200" dirty="0" smtClean="0"/>
              <a:t>u “General” 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2200" dirty="0" smtClean="0"/>
              <a:t>Los jesuitas </a:t>
            </a:r>
            <a:r>
              <a:rPr lang="es-ES" sz="2200" b="1" dirty="0" smtClean="0"/>
              <a:t>se dispersan por distintos países para evangelizar y dedicarse al servicio de los demás</a:t>
            </a:r>
            <a:r>
              <a:rPr lang="es-ES" sz="2200" dirty="0" smtClean="0"/>
              <a:t>. Ignacio acompaña las experiencias personales mediante correspondencia con todos los miembros de la Compañía.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2200" dirty="0" smtClean="0"/>
              <a:t>Al principio, en los planes de Ignacio, no están los colegios. Pronto aprecia la necesidad de establecerlos para </a:t>
            </a:r>
            <a:r>
              <a:rPr lang="es-ES" sz="2200" b="1" dirty="0" smtClean="0"/>
              <a:t>formar a los futuros jesuitas</a:t>
            </a:r>
            <a:r>
              <a:rPr lang="es-ES" sz="2200" dirty="0" smtClean="0"/>
              <a:t>. Tienen tanto éxito que se les pide nuevas fundaciones para </a:t>
            </a:r>
            <a:r>
              <a:rPr lang="es-ES" sz="2200" b="1" dirty="0" smtClean="0"/>
              <a:t>formar a la juventud en general</a:t>
            </a:r>
            <a:r>
              <a:rPr lang="es-ES" sz="2200" dirty="0" smtClean="0"/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v"/>
            </a:pPr>
            <a:r>
              <a:rPr lang="es-ES" sz="2200" dirty="0" smtClean="0"/>
              <a:t>Para 1556, hay 44 colegios bajo de dirección de los jesuitas. Hoy pasan de </a:t>
            </a:r>
            <a:r>
              <a:rPr lang="es-ES" sz="2200" b="1" dirty="0" smtClean="0"/>
              <a:t>3.000 los centros educativos de distintos niveles y modalidades esparcidos por el mundo</a:t>
            </a:r>
            <a:r>
              <a:rPr lang="es-ES" sz="2200" dirty="0" smtClean="0"/>
              <a:t>.</a:t>
            </a:r>
          </a:p>
        </p:txBody>
      </p:sp>
      <p:pic>
        <p:nvPicPr>
          <p:cNvPr id="21506" name="Picture 2" descr="https://encrypted-tbn0.gstatic.com/images?q=tbn:ANd9GcQ4d_GN5QT_ktXyPRTClSZdn-c8bfo5JRpZxOIcrnTITm59jpnc-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164288" y="188640"/>
            <a:ext cx="172819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720</TotalTime>
  <Words>843</Words>
  <Application>Microsoft Office PowerPoint</Application>
  <PresentationFormat>Presentación en pantalla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Rounded MT Bold</vt:lpstr>
      <vt:lpstr>Calibri</vt:lpstr>
      <vt:lpstr>Wingdings</vt:lpstr>
      <vt:lpstr>Wingdings 2</vt:lpstr>
      <vt:lpstr>Tema1</vt:lpstr>
      <vt:lpstr>PROGRAMA DE FORMACIÓN HUMANO CRISTIANA PARA EDUCACIÓN MEDIA</vt:lpstr>
      <vt:lpstr>Ignacio de Loyola, el Peregrino</vt:lpstr>
      <vt:lpstr>Conversión a Dios</vt:lpstr>
      <vt:lpstr>Monserrat: el hombre “del saco” </vt:lpstr>
      <vt:lpstr>En la Cueva de Manresa</vt:lpstr>
      <vt:lpstr>Jerusalén: Seguimiento  a Jesús</vt:lpstr>
      <vt:lpstr>Ignacio, un estudiante “viejo”</vt:lpstr>
      <vt:lpstr>Fundación de la  Compañía de Jesús</vt:lpstr>
      <vt:lpstr>La Compañía de Jesús</vt:lpstr>
      <vt:lpstr>San Ignacio de Loyola</vt:lpstr>
      <vt:lpstr>Su legado espiritual  y educativo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FORMACIÓN  PARA EL PERSONAL DE LOS COLEGIOS DE ACSI  CURSO 2013-2014</dc:title>
  <dc:creator>Any</dc:creator>
  <cp:lastModifiedBy>Maritza Barrios</cp:lastModifiedBy>
  <cp:revision>45</cp:revision>
  <dcterms:created xsi:type="dcterms:W3CDTF">2013-07-30T08:24:43Z</dcterms:created>
  <dcterms:modified xsi:type="dcterms:W3CDTF">2017-01-05T18:12:10Z</dcterms:modified>
</cp:coreProperties>
</file>